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Nunito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5.xml"/><Relationship Id="rId32" Type="http://schemas.openxmlformats.org/officeDocument/2006/relationships/font" Target="fonts/RobotoMon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1619f1d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1619f1d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d85016b4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d85016b4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d85016b4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d85016b4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d85016b4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7d85016b4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d85016b4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7d85016b4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d85016b4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7d85016b4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d85016b4b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7d85016b4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05bb49d05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05bb49d05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c4e10ae78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c4e10ae78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416c92bc1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416c92bc1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16c92bc1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16c92bc1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6d308f78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6d308f7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6d308f78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6d308f78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e6d308f78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e6d308f78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6d308f78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6d308f78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e6d308f78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e6d308f78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FOTO AQUI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BOTÃO DIREITO DO MOUSE &gt; SUBSTITUIR IMAGEM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d85016b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d85016b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GERAL" type="title">
  <p:cSld name="TITL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8" name="Google Shape;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TÍTULO DA MATÉRIA GERAL ADICIONADO AQUI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1;p2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PROF. COMUNICAÇÃO – JAN 2023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NDO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SUBTÍTULO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15" name="Google Shape;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TÍTULO DA MATÉRIA GERAL ADICIONADO AQUI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" name="Google Shape;18;p3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PROF. COMUNICAÇÃO – JAN 2023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ÍCIO DE CAP. CONTEÚDO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382650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Nome do capítulo/tópico aqui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Conteúdo da apresentação aqui. Conteúdo da apresentação aqui. </a:t>
            </a:r>
            <a:b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1590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400"/>
              <a:buFont typeface="Anaheim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24;p4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+ FOTO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Nome do capítulo/tópico aqui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720000" y="1187100"/>
            <a:ext cx="46782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Conteúdo da apresentação aqui.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Conteúdo da apresentação aqui. 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30;p5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5532199" y="1656425"/>
            <a:ext cx="3400750" cy="2311999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" name="Google Shape;33;p5"/>
          <p:cNvSpPr txBox="1"/>
          <p:nvPr/>
        </p:nvSpPr>
        <p:spPr>
          <a:xfrm>
            <a:off x="5532200" y="4001300"/>
            <a:ext cx="34008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/>
        </p:nvSpPr>
        <p:spPr>
          <a:xfrm>
            <a:off x="1756150" y="4551950"/>
            <a:ext cx="56316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3">
            <a:alphaModFix/>
          </a:blip>
          <a:srcRect b="1257" l="0" r="0" t="1257"/>
          <a:stretch/>
        </p:blipFill>
        <p:spPr>
          <a:xfrm rot="3">
            <a:off x="1753737" y="892978"/>
            <a:ext cx="5631677" cy="3658971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FOTOS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523775" y="4490525"/>
            <a:ext cx="26568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" name="Google Shape;46;p7"/>
          <p:cNvPicPr preferRelativeResize="0"/>
          <p:nvPr/>
        </p:nvPicPr>
        <p:blipFill rotWithShape="1">
          <a:blip r:embed="rId3">
            <a:alphaModFix/>
          </a:blip>
          <a:srcRect b="0" l="24616" r="24616" t="0"/>
          <a:stretch/>
        </p:blipFill>
        <p:spPr>
          <a:xfrm rot="-60001">
            <a:off x="1521276" y="1057670"/>
            <a:ext cx="2597726" cy="3410457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3">
            <a:alphaModFix/>
          </a:blip>
          <a:srcRect b="0" l="24616" r="24616" t="0"/>
          <a:stretch/>
        </p:blipFill>
        <p:spPr>
          <a:xfrm rot="-60001">
            <a:off x="5020151" y="1019045"/>
            <a:ext cx="2597726" cy="3410457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" name="Google Shape;48;p7"/>
          <p:cNvSpPr txBox="1"/>
          <p:nvPr/>
        </p:nvSpPr>
        <p:spPr>
          <a:xfrm>
            <a:off x="5022600" y="4490525"/>
            <a:ext cx="26568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NTEÚDOS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382650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" name="Google Shape;52;p8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/>
        </p:nvSpPr>
        <p:spPr>
          <a:xfrm rot="-59853">
            <a:off x="1123498" y="611048"/>
            <a:ext cx="3118973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4451575" y="1095125"/>
            <a:ext cx="4015500" cy="3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Conteúdo da apresentação aqui.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8"/>
          <p:cNvSpPr txBox="1"/>
          <p:nvPr/>
        </p:nvSpPr>
        <p:spPr>
          <a:xfrm rot="-59853">
            <a:off x="4901529" y="611048"/>
            <a:ext cx="3118973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" name="Google Shape;56;p8"/>
          <p:cNvSpPr txBox="1"/>
          <p:nvPr/>
        </p:nvSpPr>
        <p:spPr>
          <a:xfrm>
            <a:off x="676925" y="1095125"/>
            <a:ext cx="3627000" cy="3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aqui. Conteúdo da apresentação aqui.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Roboto"/>
              <a:buAutoNum type="arabicPeriod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+ 2 FOTOS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1543334" y="3018150"/>
            <a:ext cx="2279301" cy="1549575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2" name="Google Shape;62;p9"/>
          <p:cNvSpPr txBox="1"/>
          <p:nvPr/>
        </p:nvSpPr>
        <p:spPr>
          <a:xfrm>
            <a:off x="1543284" y="4567725"/>
            <a:ext cx="2279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9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5321366" y="3018150"/>
            <a:ext cx="2279301" cy="1549575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9"/>
          <p:cNvSpPr txBox="1"/>
          <p:nvPr/>
        </p:nvSpPr>
        <p:spPr>
          <a:xfrm>
            <a:off x="5321315" y="4567725"/>
            <a:ext cx="2279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9"/>
          <p:cNvSpPr txBox="1"/>
          <p:nvPr/>
        </p:nvSpPr>
        <p:spPr>
          <a:xfrm rot="-59853">
            <a:off x="1123498" y="611048"/>
            <a:ext cx="3118973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4451575" y="1095125"/>
            <a:ext cx="4015500" cy="15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9"/>
          <p:cNvSpPr txBox="1"/>
          <p:nvPr/>
        </p:nvSpPr>
        <p:spPr>
          <a:xfrm rot="-59853">
            <a:off x="4901529" y="611048"/>
            <a:ext cx="3118973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" name="Google Shape;68;p9"/>
          <p:cNvSpPr txBox="1"/>
          <p:nvPr/>
        </p:nvSpPr>
        <p:spPr>
          <a:xfrm>
            <a:off x="676925" y="1095125"/>
            <a:ext cx="3627000" cy="15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+ 3 FOTOS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0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 txBox="1"/>
          <p:nvPr/>
        </p:nvSpPr>
        <p:spPr>
          <a:xfrm>
            <a:off x="726800" y="1095125"/>
            <a:ext cx="2506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0"/>
          <p:cNvSpPr txBox="1"/>
          <p:nvPr/>
        </p:nvSpPr>
        <p:spPr>
          <a:xfrm>
            <a:off x="720000" y="54175"/>
            <a:ext cx="3657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MATÉRIA - TÍTULO DA APRESENTAÇÃO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2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/>
        </p:nvSpPr>
        <p:spPr>
          <a:xfrm rot="-60058">
            <a:off x="1068146" y="623490"/>
            <a:ext cx="1682957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769975" y="2964425"/>
            <a:ext cx="2279301" cy="1549575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0"/>
          <p:cNvSpPr txBox="1"/>
          <p:nvPr/>
        </p:nvSpPr>
        <p:spPr>
          <a:xfrm>
            <a:off x="769925" y="4514000"/>
            <a:ext cx="2279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0"/>
          <p:cNvSpPr txBox="1"/>
          <p:nvPr/>
        </p:nvSpPr>
        <p:spPr>
          <a:xfrm>
            <a:off x="3316475" y="1095125"/>
            <a:ext cx="2506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0"/>
          <p:cNvSpPr txBox="1"/>
          <p:nvPr/>
        </p:nvSpPr>
        <p:spPr>
          <a:xfrm rot="-60058">
            <a:off x="3659221" y="623490"/>
            <a:ext cx="1682957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3379075" y="2964425"/>
            <a:ext cx="2279301" cy="1549575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0"/>
          <p:cNvSpPr txBox="1"/>
          <p:nvPr/>
        </p:nvSpPr>
        <p:spPr>
          <a:xfrm>
            <a:off x="3379000" y="4514000"/>
            <a:ext cx="2279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0"/>
          <p:cNvSpPr txBox="1"/>
          <p:nvPr/>
        </p:nvSpPr>
        <p:spPr>
          <a:xfrm>
            <a:off x="5906150" y="1095125"/>
            <a:ext cx="2506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da apresentação aqui:</a:t>
            </a:r>
            <a:b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9550" lvl="0" marL="241300" rtl="0" algn="l">
              <a:spcBef>
                <a:spcPts val="1600"/>
              </a:spcBef>
              <a:spcAft>
                <a:spcPts val="1600"/>
              </a:spcAft>
              <a:buClr>
                <a:srgbClr val="73BF4F"/>
              </a:buClr>
              <a:buSzPts val="1300"/>
              <a:buFont typeface="Anaheim"/>
              <a:buChar char="●"/>
            </a:pPr>
            <a:r>
              <a:rPr lang="pt-BR" sz="13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Conteúdo aqui</a:t>
            </a:r>
            <a:endParaRPr sz="13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0"/>
          <p:cNvSpPr txBox="1"/>
          <p:nvPr/>
        </p:nvSpPr>
        <p:spPr>
          <a:xfrm rot="-60058">
            <a:off x="6250296" y="623490"/>
            <a:ext cx="1682957" cy="456967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Tópico aqui</a:t>
            </a:r>
            <a:endParaRPr b="1" sz="2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4" name="Google Shape;84;p10"/>
          <p:cNvPicPr preferRelativeResize="0"/>
          <p:nvPr/>
        </p:nvPicPr>
        <p:blipFill rotWithShape="1">
          <a:blip r:embed="rId3">
            <a:alphaModFix/>
          </a:blip>
          <a:srcRect b="0" l="980" r="980" t="0"/>
          <a:stretch/>
        </p:blipFill>
        <p:spPr>
          <a:xfrm>
            <a:off x="5988175" y="2964425"/>
            <a:ext cx="2279301" cy="1549575"/>
          </a:xfrm>
          <a:prstGeom prst="rect">
            <a:avLst/>
          </a:prstGeom>
          <a:noFill/>
          <a:ln cap="flat" cmpd="sng" w="19050">
            <a:solidFill>
              <a:srgbClr val="73BF4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5" name="Google Shape;85;p10"/>
          <p:cNvSpPr txBox="1"/>
          <p:nvPr/>
        </p:nvSpPr>
        <p:spPr>
          <a:xfrm>
            <a:off x="5988125" y="4514000"/>
            <a:ext cx="2279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Legenda da foto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7E8E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hyperlink" Target="https://www.mongodb.com/docs/v4.4/reference/operator/query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w3schools.com/mongodb/mongodb_nodejs_connect_database.php" TargetMode="External"/><Relationship Id="rId4" Type="http://schemas.openxmlformats.org/officeDocument/2006/relationships/hyperlink" Target="https://www.mongodb.com/docs/v4.4/reference/operator/query/" TargetMode="External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92" name="Google Shape;9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DESENVOLVIMENTO WEB 2 (BACKEND)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" name="Google Shape;95;p12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PROF. FERNANDO – SET 2023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ObjectId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7" name="Google Shape;177;p21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8" name="Google Shape;178;p21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É a função responsável por retornar um objeto que contém um identificador único. Esse objeto retornado é utilizado principalmente para preencher o atributo _id dos documentos, visando dar um única identificação para cada.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Ele encapsula um valor hexadecimal que é composto por: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Um carimbo de data e hora em segundos;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Um valor aleatório; e;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Um contador incremental que é iniciado com um valor aleatório.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Exemplos de utilização: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let novoId = new ObjectId(); // Cria um novo id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let idQualquer = new ObjectId("507f191e810c19729de860ea"); // Um id hexadecimal já </a:t>
            </a: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existente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ObjectId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Google Shape;187;p22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Exemplos de utilização: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let novoId = new ObjectId(); // Cria um novo id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let carimboDataHora = novoId.getTimestamp(); // Retorna um objeto Date com a data e hora do id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console.log(carimboDataHora); // Exemplo: 2023-09-11T14:22:06.000Z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o método getTimestamp() retorna um objeto do tipo Date nativo do JS / TS. Com ele é possível recuperar em qual momento o id foi gerado, conforme pode ser visto no exemplo acima.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194" name="Google Shape;19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MONGODB + TYPESCRIPT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Operadores de Query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4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Operadores de Query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p24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4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Existem diversos operadores de query que podem ser utilizados para filtragem de documentos em uma coleção.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Segue link da documentação oficial: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https://www.mongodb.com/docs/v4.4/reference/operator/query/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Exemplo: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WHERE nome = 'Teste' AND idade = 18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let docs = await pessoas.find({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$and: [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{ nome: "Teste" },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{ idade: 18 }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}).toArray();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console.log(docs);</a:t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4"/>
          <p:cNvSpPr/>
          <p:nvPr/>
        </p:nvSpPr>
        <p:spPr>
          <a:xfrm rot="-8100000">
            <a:off x="6431906" y="2568465"/>
            <a:ext cx="839194" cy="48790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214" name="Google Shape;21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MONGODB + TYPESCRIPT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7" name="Google Shape;217;p25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Prática 16 - Desafio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8" name="Google Shape;21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6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Prática 16 - Desafio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26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6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Criar um programa que declare um array contendo 5 objetos representando países, sendo que cada país deve ter os seguintes atributos: nome e população.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Persistir os objetos do array no banco de dados devweb2 no mongoDB na coleção 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países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No mesmo projeto, criar um servidor web Express com a rota /paises utilizando o verbo GET. Nessa rota deve ser passado o parâmetro populacao via query.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Caso o parâmetro não seja informado ou não seja um número, a rota deve retornar um status 400 com uma mensagem orientativa.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Caso o parâmetro seja informado, a rota deverá conectar ao mongoDB e recuperar todos os 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países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 que tem a 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população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 maior ou igual ao parâmetro informado. A resposta da rota deverá ser um array json de países.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7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Referências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4" name="Google Shape;234;p27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MongoDB Node.js Database Interaction. 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W3Schools</a:t>
            </a: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. Disponível em: &lt;</a:t>
            </a:r>
            <a:r>
              <a:rPr lang="pt-BR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https://www.w3schools.com/mongodb/mongodb_nodejs_connect_database.php</a:t>
            </a: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&gt;. Acesso em: 06 de set. de 2023.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Query and Projection Operators. </a:t>
            </a: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MongoDB</a:t>
            </a: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. Disponível em: &lt;</a:t>
            </a:r>
            <a:r>
              <a:rPr lang="pt-BR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https://www.mongodb.com/docs/v4.4/reference/operator/query/</a:t>
            </a:r>
            <a:r>
              <a:rPr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&gt;. Acesso em: 11 de set. de 2023.</a:t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p27"/>
          <p:cNvPicPr preferRelativeResize="0"/>
          <p:nvPr/>
        </p:nvPicPr>
        <p:blipFill rotWithShape="1">
          <a:blip r:embed="rId5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225" y="742875"/>
            <a:ext cx="8411826" cy="413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8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Let´s Go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4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102" name="Google Shape;102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MONGODB + TYPESCRIPT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</a:t>
            </a: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4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4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BF4F"/>
              </a:buClr>
              <a:buSzPts val="1400"/>
              <a:buFont typeface="Roboto"/>
              <a:buChar char="●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Esse material tem como objetivo auxiliar na criação de uma função em TypeScript que retorne uma conexão em um banco de dados MongoDB, sendo que, a partir dessa conexão permita a execução de comandos de persistência de dados.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Instalar a biblioteca do MongoDB para Node.js: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npm install mongodb@4.0.0</a:t>
            </a:r>
            <a:endParaRPr b="1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Criar o diretório “db” na pasta “src”.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Criar o módulo “index.ts” na pasta “db”.</a:t>
            </a:r>
            <a:endParaRPr>
              <a:solidFill>
                <a:srgbClr val="24182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src/db/index.ts: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importa a classe MongoClient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import { MongoClient } from "mongodb";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Cria a string de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const uri = "mongodb://admin:admin@127.0.0.1:27017/devweb2";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Retorna uma conexão ativa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const getMongoConn = async (): Promise&lt;MongoClient&gt; =&gt;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const client = new MongoClient(uri); // Cria objeto da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const conn = await client.connect(); // Conecta na instância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return conn; // Retorna a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Exporta a função de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getMongoConn;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Criar em “src”, o módulo “index.ts”: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src/index.ts: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importa a classe MongoClient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import { MongoClient } from "mongodb";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// Importa a função de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import getMongoConn from "./db";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const main = async () =&gt;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// Variável de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let conn: MongoClient | null = null;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try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conn = await getMongoConn(); // Cria a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 db = conn.db(); // Retorna o banco de dados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 pessoas = db.collection("pessoas"); // Retorna a coleção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17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7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src/index.ts (continuação):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// Insere um documento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let docRet = await pessoas.insertOne({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nome: "Teste",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idade: 18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});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// Atualiza um documento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await pessoas.updateOne({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_id: docRet.insertedId // Filtro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},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$set: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nome: "Teste Alterado" // Atualização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}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});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18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src/index.ts (continuação):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// Busca todos os documentos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 data = pessoas.find();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console.log(await data.toArray());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console.log("Número de Documentos: ", await data.count());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// Exclui um documento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await pessoas.deleteOne({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_id: docRet.insertedId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});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/>
          <p:nvPr/>
        </p:nvSpPr>
        <p:spPr>
          <a:xfrm>
            <a:off x="380225" y="742875"/>
            <a:ext cx="8378700" cy="4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 txBox="1"/>
          <p:nvPr/>
        </p:nvSpPr>
        <p:spPr>
          <a:xfrm rot="-30121">
            <a:off x="720009" y="446417"/>
            <a:ext cx="7703996" cy="548721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Primeiros Passos</a:t>
            </a:r>
            <a:endParaRPr b="1" sz="30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720000" y="54175"/>
            <a:ext cx="77085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DESENVOLVIMENTO WEB 2 (BACKEND) - MONGODB + TYPESCRIPT</a:t>
            </a:r>
            <a:endParaRPr sz="900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 rotWithShape="1">
          <a:blip r:embed="rId3">
            <a:alphaModFix/>
          </a:blip>
          <a:srcRect b="0" l="0" r="68088" t="0"/>
          <a:stretch/>
        </p:blipFill>
        <p:spPr>
          <a:xfrm>
            <a:off x="8567775" y="89538"/>
            <a:ext cx="488177" cy="3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 txBox="1"/>
          <p:nvPr/>
        </p:nvSpPr>
        <p:spPr>
          <a:xfrm>
            <a:off x="720000" y="1187100"/>
            <a:ext cx="77085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1826"/>
              </a:buClr>
              <a:buSzPts val="1400"/>
              <a:buFont typeface="Roboto"/>
              <a:buChar char="○"/>
            </a:pPr>
            <a:r>
              <a:rPr b="1" lang="pt-BR">
                <a:solidFill>
                  <a:srgbClr val="241826"/>
                </a:solidFill>
                <a:latin typeface="Roboto"/>
                <a:ea typeface="Roboto"/>
                <a:cs typeface="Roboto"/>
                <a:sym typeface="Roboto"/>
              </a:rPr>
              <a:t>src/index.ts (continuação):</a:t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} catch (err)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console.log(err);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} finally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if (conn) {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await conn.close(); // Fecha a conexão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main(); // Chama a função principal do módulo</a:t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8415315" y="4481472"/>
            <a:ext cx="845820" cy="68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puesta de sol, caminando, sol&#10;&#10;Descripción generada automáticamente" id="166" name="Google Shape;16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58045" y="155247"/>
            <a:ext cx="1874100" cy="4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/>
          <p:nvPr/>
        </p:nvSpPr>
        <p:spPr>
          <a:xfrm rot="-121961">
            <a:off x="1002754" y="721423"/>
            <a:ext cx="7138492" cy="37568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75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457200" y="1604463"/>
            <a:ext cx="8229600" cy="1691700"/>
          </a:xfrm>
          <a:prstGeom prst="rect">
            <a:avLst/>
          </a:prstGeom>
          <a:solidFill>
            <a:srgbClr val="73B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2F0B52"/>
                </a:solidFill>
                <a:latin typeface="Nunito"/>
                <a:ea typeface="Nunito"/>
                <a:cs typeface="Nunito"/>
                <a:sym typeface="Nunito"/>
              </a:rPr>
              <a:t>MONGODB + TYPESCRIPT</a:t>
            </a:r>
            <a:endParaRPr b="1" sz="3500">
              <a:solidFill>
                <a:srgbClr val="2F0B5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Google Shape;169;p20"/>
          <p:cNvSpPr txBox="1"/>
          <p:nvPr/>
        </p:nvSpPr>
        <p:spPr>
          <a:xfrm rot="-60089">
            <a:off x="2057474" y="3132122"/>
            <a:ext cx="5029068" cy="713511"/>
          </a:xfrm>
          <a:prstGeom prst="rect">
            <a:avLst/>
          </a:prstGeom>
          <a:solidFill>
            <a:srgbClr val="2F0B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ObjectId</a:t>
            </a:r>
            <a:endParaRPr b="1"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418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8225" y="798800"/>
            <a:ext cx="1529774" cy="3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LÉGI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